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095"/>
    <a:srgbClr val="DB25C1"/>
    <a:srgbClr val="00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160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79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Consumo (kcal)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Sen contar as calorías do camiño</c:v>
                </c:pt>
                <c:pt idx="1">
                  <c:v>Durante o treito realizado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700</c:v>
                </c:pt>
                <c:pt idx="1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BB-4C9F-87D7-FCAE7576FEC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55754416"/>
        <c:axId val="355757040"/>
      </c:barChart>
      <c:catAx>
        <c:axId val="355754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5757040"/>
        <c:crosses val="autoZero"/>
        <c:auto val="1"/>
        <c:lblAlgn val="ctr"/>
        <c:lblOffset val="100"/>
        <c:noMultiLvlLbl val="0"/>
      </c:catAx>
      <c:valAx>
        <c:axId val="35575704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575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Calorías (kcal)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1er treito</c:v>
                </c:pt>
                <c:pt idx="1">
                  <c:v>2º treito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486</c:v>
                </c:pt>
                <c:pt idx="1">
                  <c:v>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F-4A6B-BA03-9ADC630867D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Distancia (km)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1er treito</c:v>
                </c:pt>
                <c:pt idx="1">
                  <c:v>2º treito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9.86</c:v>
                </c:pt>
                <c:pt idx="1">
                  <c:v>6.21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9F-4A6B-BA03-9ADC63086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39506728"/>
        <c:axId val="239507056"/>
      </c:barChart>
      <c:valAx>
        <c:axId val="239507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9506728"/>
        <c:crosses val="autoZero"/>
        <c:crossBetween val="between"/>
      </c:valAx>
      <c:catAx>
        <c:axId val="239506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9507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tx1">
        <a:lumMod val="50000"/>
      </a:schemeClr>
    </a:soli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Calorías (kcal)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A-4CB9-873E-C24406DDF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790480"/>
        <c:axId val="355786216"/>
      </c:barChart>
      <c:catAx>
        <c:axId val="355790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5786216"/>
        <c:crosses val="autoZero"/>
        <c:auto val="1"/>
        <c:lblAlgn val="ctr"/>
        <c:lblOffset val="100"/>
        <c:noMultiLvlLbl val="0"/>
      </c:catAx>
      <c:valAx>
        <c:axId val="355786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5790480"/>
        <c:crosses val="autoZero"/>
        <c:crossBetween val="between"/>
      </c:valAx>
      <c:spPr>
        <a:solidFill>
          <a:srgbClr val="7030A0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Almorzo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Calorías(kcal)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F-4B94-91D9-9270513EDA3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Aperitivo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Calorías(kcal)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AF-4B94-91D9-9270513ED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3498072"/>
        <c:axId val="593498400"/>
      </c:barChart>
      <c:catAx>
        <c:axId val="59349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3498400"/>
        <c:crosses val="autoZero"/>
        <c:auto val="1"/>
        <c:lblAlgn val="ctr"/>
        <c:lblOffset val="100"/>
        <c:noMultiLvlLbl val="0"/>
      </c:catAx>
      <c:valAx>
        <c:axId val="59349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3498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accent6">
        <a:lumMod val="60000"/>
        <a:lumOff val="40000"/>
      </a:schemeClr>
    </a:soli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Xantar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Hoja1!$A$2</c:f>
              <c:strCache>
                <c:ptCount val="1"/>
                <c:pt idx="0">
                  <c:v>Calorías (kcal)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4-41B2-B745-83022010BD7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Merenda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Hoja1!$A$2</c:f>
              <c:strCache>
                <c:ptCount val="1"/>
                <c:pt idx="0">
                  <c:v>Calorías (kcal)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A4-41B2-B745-83022010BD7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Cena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Hoja1!$A$2</c:f>
              <c:strCache>
                <c:ptCount val="1"/>
                <c:pt idx="0">
                  <c:v>Calorías (kcal)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A4-41B2-B745-83022010B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12468920"/>
        <c:axId val="412471872"/>
      </c:barChart>
      <c:catAx>
        <c:axId val="412468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E095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2471872"/>
        <c:crosses val="autoZero"/>
        <c:auto val="1"/>
        <c:lblAlgn val="ctr"/>
        <c:lblOffset val="100"/>
        <c:noMultiLvlLbl val="0"/>
      </c:catAx>
      <c:valAx>
        <c:axId val="412471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2468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3.wdp"/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0.71948</cdr:x>
      <cdr:y>0.21195</cdr:y>
    </cdr:from>
    <cdr:to>
      <cdr:x>0.82302</cdr:x>
      <cdr:y>0.4255</cdr:y>
    </cdr:to>
    <cdr:pic>
      <cdr:nvPicPr>
        <cdr:cNvPr id="2" name="Imagen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236824" y="944795"/>
          <a:ext cx="1041456" cy="95195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0.23333</cdr:x>
      <cdr:y>0.1956</cdr:y>
    </cdr:from>
    <cdr:to>
      <cdr:x>0.34242</cdr:x>
      <cdr:y>0.33236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2346960" y="871947"/>
          <a:ext cx="109728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0.07446</cdr:x>
      <cdr:y>0.01799</cdr:y>
    </cdr:from>
    <cdr:to>
      <cdr:x>0.23463</cdr:x>
      <cdr:y>0.10395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748938" y="80191"/>
          <a:ext cx="1611086" cy="383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dirty="0" smtClean="0">
              <a:solidFill>
                <a:srgbClr val="FF0000"/>
              </a:solidFill>
            </a:rPr>
            <a:t>Distancia (km)</a:t>
          </a:r>
          <a:endParaRPr lang="es-ES" sz="1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0.78312</cdr:x>
      <cdr:y>0.30696</cdr:y>
    </cdr:from>
    <cdr:to>
      <cdr:x>0.95714</cdr:x>
      <cdr:y>0.39096</cdr:y>
    </cdr:to>
    <cdr:sp macro="" textlink="">
      <cdr:nvSpPr>
        <cdr:cNvPr id="5" name="CuadroTexto 4"/>
        <cdr:cNvSpPr txBox="1"/>
      </cdr:nvSpPr>
      <cdr:spPr>
        <a:xfrm xmlns:a="http://schemas.openxmlformats.org/drawingml/2006/main">
          <a:off x="7876903" y="1368334"/>
          <a:ext cx="1750423" cy="374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0.07446</cdr:x>
      <cdr:y>0.37037</cdr:y>
    </cdr:from>
    <cdr:to>
      <cdr:x>0.22424</cdr:x>
      <cdr:y>0.4407</cdr:y>
    </cdr:to>
    <cdr:sp macro="" textlink="">
      <cdr:nvSpPr>
        <cdr:cNvPr id="6" name="CuadroTexto 5"/>
        <cdr:cNvSpPr txBox="1"/>
      </cdr:nvSpPr>
      <cdr:spPr>
        <a:xfrm xmlns:a="http://schemas.openxmlformats.org/drawingml/2006/main">
          <a:off x="748938" y="1650999"/>
          <a:ext cx="1506582" cy="313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Calorías (kcal)</a:t>
          </a:r>
          <a:endParaRPr lang="es-ES" sz="1600" dirty="0">
            <a:solidFill>
              <a:schemeClr val="accent4">
                <a:lumMod val="60000"/>
                <a:lumOff val="4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0.31861</cdr:x>
      <cdr:y>0.48083</cdr:y>
    </cdr:from>
    <cdr:to>
      <cdr:x>0.4509</cdr:x>
      <cdr:y>0.69963</cdr:y>
    </cdr:to>
    <cdr:pic>
      <cdr:nvPicPr>
        <cdr:cNvPr id="2" name="Imagen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artisticWatercolorSponge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204707" y="2143397"/>
          <a:ext cx="1330626" cy="97534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B64854-14AB-4ACC-ACF3-4A732D5A060D}" type="datetime1">
              <a:rPr lang="es-ES" smtClean="0"/>
              <a:t>05/10/2018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E4C80B-8910-445E-8D30-7A590951118B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0502C4-A3D3-47A0-A79D-3653D914DE8E}" type="datetime1">
              <a:rPr lang="es-ES" noProof="0" smtClean="0"/>
              <a:t>05/10/2018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81F1E7-4EFD-4BFF-B438-FCD52FD36B1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D81F1E7-4EFD-4BFF-B438-FCD52FD36B1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265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09600" y="4740333"/>
            <a:ext cx="10972800" cy="1263534"/>
          </a:xfrm>
        </p:spPr>
        <p:txBody>
          <a:bodyPr rtlCol="0" anchor="ctr">
            <a:normAutofit/>
          </a:bodyPr>
          <a:lstStyle>
            <a:lvl1pPr algn="l" rtl="0">
              <a:defRPr sz="5800"/>
            </a:lvl1pPr>
          </a:lstStyle>
          <a:p>
            <a:pPr rtl="0"/>
            <a:r>
              <a:rPr lang="es-ES" noProof="0" dirty="0" smtClean="0"/>
              <a:t>Haga clic para modificar el estilo del título principal</a:t>
            </a:r>
            <a:endParaRPr lang="es-ES" noProof="0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  <p:pic>
        <p:nvPicPr>
          <p:cNvPr id="9" name="Imagen 8" descr="Primer plano de tubos de ensay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 smtClean="0"/>
              <a:t>Haga clic para modificar el estilo del título principal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810CEC-865A-4B10-99C1-52622403A698}" type="datetime1">
              <a:rPr lang="es-ES" noProof="0" smtClean="0"/>
              <a:t>05/10/2018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486900" y="685800"/>
            <a:ext cx="2324100" cy="5486399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 dirty="0" smtClean="0"/>
              <a:t>Haga clic para modificar el estilo del título principal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6281CA-F9C3-49DA-AC4D-3973F9DC1598}" type="datetime1">
              <a:rPr lang="es-ES" noProof="0" smtClean="0"/>
              <a:t>05/10/2018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 smtClean="0"/>
              <a:t>Haga clic para modificar el estilo del título principal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3225A-1FF6-4AF4-B9C2-C8F7FB0ADD9B}" type="datetime1">
              <a:rPr lang="es-ES" noProof="0" smtClean="0"/>
              <a:t>05/10/2018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3153095"/>
            <a:ext cx="10972800" cy="2286000"/>
          </a:xfrm>
        </p:spPr>
        <p:txBody>
          <a:bodyPr rtlCol="0" anchor="b">
            <a:normAutofit/>
          </a:bodyPr>
          <a:lstStyle>
            <a:lvl1pPr rtl="0">
              <a:defRPr sz="5800" b="0"/>
            </a:lvl1pPr>
          </a:lstStyle>
          <a:p>
            <a:pPr rtl="0"/>
            <a:r>
              <a:rPr lang="es-ES" noProof="0" dirty="0" smtClean="0"/>
              <a:t>Haga clic para modificar el estilo del título principal</a:t>
            </a:r>
            <a:endParaRPr lang="es-ES" noProof="0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 smtClean="0"/>
              <a:t>Haga clic para modificar el estilo del título principal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 rtlCol="0"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 rtlCol="0"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A84C00-8D8A-45CB-9670-2B8FD7B37C1D}" type="datetime1">
              <a:rPr lang="es-ES" noProof="0" smtClean="0"/>
              <a:t>05/10/2018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 smtClean="0"/>
              <a:t>Haga clic para modificar el estilo del título principal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 rtlCol="0"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 rtlCol="0"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9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609E9F-1B6A-4B04-B90B-CFC09E5F85E0}" type="datetime1">
              <a:rPr lang="es-ES" noProof="0" smtClean="0"/>
              <a:t>05/10/2018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 smtClean="0"/>
              <a:t>Haga clic para modificar el estilo del título principal</a:t>
            </a:r>
            <a:endParaRPr lang="es-ES" noProof="0" dirty="0"/>
          </a:p>
        </p:txBody>
      </p:sp>
      <p:sp>
        <p:nvSpPr>
          <p:cNvPr id="5" name="Marcador de posición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48BFB2-7FF9-4E56-BE3E-99ABFF3EF5C8}" type="datetime1">
              <a:rPr lang="es-ES" noProof="0" smtClean="0"/>
              <a:t>05/10/2018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B61ED5-D9ED-4D95-9E2D-F2DE1991E806}" type="datetime1">
              <a:rPr lang="es-ES" noProof="0" smtClean="0"/>
              <a:t>05/10/2018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9" name="Conector recto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80519" y="465512"/>
            <a:ext cx="3506162" cy="1600200"/>
          </a:xfrm>
        </p:spPr>
        <p:txBody>
          <a:bodyPr rtlCol="0" anchor="t">
            <a:normAutofit/>
          </a:bodyPr>
          <a:lstStyle>
            <a:lvl1pPr rtl="0">
              <a:defRPr sz="2800" b="0"/>
            </a:lvl1pPr>
          </a:lstStyle>
          <a:p>
            <a:pPr rtl="0"/>
            <a:r>
              <a:rPr lang="es-ES" noProof="0" dirty="0" smtClean="0"/>
              <a:t>Haga clic para modificar el estilo del título principal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9" name="Conector recto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84048" y="466344"/>
            <a:ext cx="3502152" cy="1600200"/>
          </a:xfrm>
        </p:spPr>
        <p:txBody>
          <a:bodyPr rtlCol="0" anchor="t">
            <a:normAutofit/>
          </a:bodyPr>
          <a:lstStyle>
            <a:lvl1pPr rtl="0">
              <a:defRPr sz="2800" b="0"/>
            </a:lvl1pPr>
          </a:lstStyle>
          <a:p>
            <a:pPr rtl="0"/>
            <a:r>
              <a:rPr lang="es-ES" noProof="0" dirty="0" smtClean="0"/>
              <a:t>Haga clic para modificar el estilo del título principal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del título principal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es-ES" noProof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7854A302-6AEC-4FD0-8B4B-9638A2D463DC}" type="datetime1">
              <a:rPr lang="es-ES" noProof="0" smtClean="0"/>
              <a:t>05/10/2018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 smtClean="0"/>
              <a:t>Consumo </a:t>
            </a:r>
            <a:r>
              <a:rPr lang="es-ES" dirty="0" err="1" smtClean="0"/>
              <a:t>caloríco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 err="1" smtClean="0">
                <a:solidFill>
                  <a:schemeClr val="tx1">
                    <a:lumMod val="95000"/>
                  </a:schemeClr>
                </a:solidFill>
              </a:rPr>
              <a:t>Traballo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 de Martín Rodríguez Conde | IES Campo de San Alberto</a:t>
            </a:r>
            <a:endParaRPr lang="es-E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lumMod val="5000"/>
                <a:lumOff val="95000"/>
              </a:schemeClr>
            </a:gs>
            <a:gs pos="39000">
              <a:schemeClr val="accent3"/>
            </a:gs>
            <a:gs pos="79000">
              <a:srgbClr val="EDE095"/>
            </a:gs>
            <a:gs pos="93000">
              <a:srgbClr val="DB25C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Consumo </a:t>
            </a:r>
            <a:r>
              <a:rPr lang="es-E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caloríco</a:t>
            </a:r>
            <a:r>
              <a:rPr lang="es-E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s-E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dende</a:t>
            </a:r>
            <a:r>
              <a:rPr lang="es-E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a </a:t>
            </a:r>
            <a:r>
              <a:rPr lang="es-E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medianoite</a:t>
            </a:r>
            <a:r>
              <a:rPr lang="es-E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ata as 14:00</a:t>
            </a:r>
            <a:endParaRPr lang="es-ES" sz="3600" dirty="0">
              <a:solidFill>
                <a:schemeClr val="accent1">
                  <a:lumMod val="60000"/>
                  <a:lumOff val="40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331810"/>
              </p:ext>
            </p:extLst>
          </p:nvPr>
        </p:nvGraphicFramePr>
        <p:xfrm>
          <a:off x="1066800" y="1714500"/>
          <a:ext cx="1005840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57" y="4583261"/>
            <a:ext cx="639703" cy="63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5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Calorías queimadas e distancia nos </a:t>
            </a:r>
            <a:r>
              <a:rPr lang="es-ES" sz="3600" dirty="0" err="1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dous</a:t>
            </a:r>
            <a:r>
              <a:rPr lang="es-ES" sz="3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s-ES" sz="3600" dirty="0" err="1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treitos</a:t>
            </a:r>
            <a:endParaRPr lang="es-ES" sz="36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195170"/>
              </p:ext>
            </p:extLst>
          </p:nvPr>
        </p:nvGraphicFramePr>
        <p:xfrm>
          <a:off x="1066800" y="1723209"/>
          <a:ext cx="1005840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1"/>
          <p:cNvSpPr txBox="1"/>
          <p:nvPr/>
        </p:nvSpPr>
        <p:spPr>
          <a:xfrm>
            <a:off x="1815738" y="5196838"/>
            <a:ext cx="1506582" cy="3135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Calorías (kcal)</a:t>
            </a:r>
            <a:endParaRPr lang="es-ES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uadroTexto 1"/>
          <p:cNvSpPr txBox="1"/>
          <p:nvPr/>
        </p:nvSpPr>
        <p:spPr>
          <a:xfrm>
            <a:off x="1815738" y="3698966"/>
            <a:ext cx="1611086" cy="3831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rgbClr val="FF0000"/>
                </a:solidFill>
              </a:rPr>
              <a:t>Distancia (km)</a:t>
            </a:r>
            <a:endParaRPr lang="es-ES" sz="1600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5" b="97272" l="3800" r="94301">
                        <a14:foregroundMark x1="34888" y1="34627" x2="34888" y2="34627"/>
                        <a14:foregroundMark x1="34888" y1="35362" x2="34888" y2="35362"/>
                        <a14:foregroundMark x1="30570" y1="31270" x2="30570" y2="31270"/>
                        <a14:foregroundMark x1="16753" y1="29381" x2="16753" y2="29381"/>
                        <a14:foregroundMark x1="18653" y1="31689" x2="18653" y2="31689"/>
                        <a14:foregroundMark x1="17444" y1="30850" x2="17444" y2="30850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454" y="2221625"/>
            <a:ext cx="1403169" cy="230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4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63000">
              <a:schemeClr val="tx1">
                <a:lumMod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Consumo </a:t>
            </a:r>
            <a:r>
              <a:rPr lang="pt-BR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caloríco</a:t>
            </a:r>
            <a: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pt-BR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dende</a:t>
            </a:r>
            <a: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pt-B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as 14:00 ata </a:t>
            </a:r>
            <a:r>
              <a:rPr lang="pt-BR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as </a:t>
            </a:r>
            <a:r>
              <a:rPr lang="pt-B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24:00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09950"/>
              </p:ext>
            </p:extLst>
          </p:nvPr>
        </p:nvGraphicFramePr>
        <p:xfrm>
          <a:off x="1066800" y="1714500"/>
          <a:ext cx="1005840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4" b="98889" l="3111" r="99222">
                        <a14:foregroundMark x1="22111" y1="93730" x2="22111" y2="93730"/>
                        <a14:foregroundMark x1="27667" y1="91905" x2="27667" y2="91905"/>
                        <a14:foregroundMark x1="35000" y1="88889" x2="35000" y2="88889"/>
                        <a14:foregroundMark x1="76667" y1="66111" x2="76667" y2="66111"/>
                        <a14:foregroundMark x1="86556" y1="65635" x2="86556" y2="65635"/>
                        <a14:foregroundMark x1="20333" y1="88016" x2="20333" y2="88016"/>
                        <a14:foregroundMark x1="22778" y1="88016" x2="22778" y2="88016"/>
                        <a14:foregroundMark x1="16000" y1="90635" x2="16000" y2="90635"/>
                        <a14:foregroundMark x1="25222" y1="96349" x2="25222" y2="96349"/>
                        <a14:foregroundMark x1="32556" y1="87143" x2="32556" y2="87143"/>
                        <a14:foregroundMark x1="30111" y1="87143" x2="30111" y2="87143"/>
                        <a14:foregroundMark x1="29556" y1="87540" x2="29556" y2="87540"/>
                        <a14:foregroundMark x1="31333" y1="88413" x2="31333" y2="88413"/>
                        <a14:foregroundMark x1="33222" y1="88413" x2="33222" y2="88413"/>
                        <a14:foregroundMark x1="33222" y1="88413" x2="33222" y2="88413"/>
                        <a14:foregroundMark x1="79778" y1="66587" x2="79778" y2="66587"/>
                        <a14:foregroundMark x1="79778" y1="65238" x2="79778" y2="65238"/>
                        <a14:foregroundMark x1="79778" y1="63889" x2="79778" y2="63889"/>
                        <a14:foregroundMark x1="78556" y1="63492" x2="78556" y2="63492"/>
                        <a14:foregroundMark x1="76111" y1="63492" x2="76111" y2="63492"/>
                        <a14:foregroundMark x1="15444" y1="87143" x2="15444" y2="87143"/>
                        <a14:foregroundMark x1="15444" y1="87143" x2="15444" y2="87143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26" t="876" r="1226" b="-876"/>
          <a:stretch/>
        </p:blipFill>
        <p:spPr>
          <a:xfrm>
            <a:off x="5446940" y="3257550"/>
            <a:ext cx="1553936" cy="21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6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chemeClr val="accent5">
                <a:lumMod val="75000"/>
              </a:schemeClr>
            </a:gs>
            <a:gs pos="56000">
              <a:schemeClr val="accent1">
                <a:lumMod val="45000"/>
                <a:lumOff val="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>
                <a:latin typeface="Yu Gothic Medium" panose="020B0500000000000000" pitchFamily="34" charset="-128"/>
                <a:ea typeface="Yu Gothic Medium" panose="020B0500000000000000" pitchFamily="34" charset="-128"/>
              </a:rPr>
              <a:t>Inxesta</a:t>
            </a:r>
            <a:r>
              <a:rPr lang="es-ES" dirty="0" smtClean="0">
                <a:latin typeface="Yu Gothic Medium" panose="020B0500000000000000" pitchFamily="34" charset="-128"/>
                <a:ea typeface="Yu Gothic Medium" panose="020B0500000000000000" pitchFamily="34" charset="-128"/>
              </a:rPr>
              <a:t> </a:t>
            </a:r>
            <a:r>
              <a:rPr lang="es-ES" dirty="0" err="1" smtClean="0">
                <a:latin typeface="Yu Gothic Medium" panose="020B0500000000000000" pitchFamily="34" charset="-128"/>
                <a:ea typeface="Yu Gothic Medium" panose="020B0500000000000000" pitchFamily="34" charset="-128"/>
              </a:rPr>
              <a:t>caloríca</a:t>
            </a:r>
            <a:r>
              <a:rPr lang="es-ES" dirty="0" smtClean="0">
                <a:latin typeface="Yu Gothic Medium" panose="020B0500000000000000" pitchFamily="34" charset="-128"/>
                <a:ea typeface="Yu Gothic Medium" panose="020B0500000000000000" pitchFamily="34" charset="-128"/>
              </a:rPr>
              <a:t> </a:t>
            </a:r>
            <a:r>
              <a:rPr lang="es-ES" dirty="0" err="1" smtClean="0">
                <a:latin typeface="Yu Gothic Medium" panose="020B0500000000000000" pitchFamily="34" charset="-128"/>
                <a:ea typeface="Yu Gothic Medium" panose="020B0500000000000000" pitchFamily="34" charset="-128"/>
              </a:rPr>
              <a:t>dende</a:t>
            </a:r>
            <a:r>
              <a:rPr lang="es-ES" dirty="0" smtClean="0">
                <a:latin typeface="Yu Gothic Medium" panose="020B0500000000000000" pitchFamily="34" charset="-128"/>
                <a:ea typeface="Yu Gothic Medium" panose="020B0500000000000000" pitchFamily="34" charset="-128"/>
              </a:rPr>
              <a:t> </a:t>
            </a:r>
            <a:r>
              <a:rPr lang="es-ES" dirty="0" err="1" smtClean="0">
                <a:latin typeface="Yu Gothic Medium" panose="020B0500000000000000" pitchFamily="34" charset="-128"/>
                <a:ea typeface="Yu Gothic Medium" panose="020B0500000000000000" pitchFamily="34" charset="-128"/>
              </a:rPr>
              <a:t>medianoite</a:t>
            </a:r>
            <a:r>
              <a:rPr lang="es-ES" dirty="0" smtClean="0">
                <a:latin typeface="Yu Gothic Medium" panose="020B0500000000000000" pitchFamily="34" charset="-128"/>
                <a:ea typeface="Yu Gothic Medium" panose="020B0500000000000000" pitchFamily="34" charset="-128"/>
              </a:rPr>
              <a:t> ata as 14:00</a:t>
            </a:r>
            <a:endParaRPr lang="es-ES" dirty="0"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22179"/>
              </p:ext>
            </p:extLst>
          </p:nvPr>
        </p:nvGraphicFramePr>
        <p:xfrm>
          <a:off x="1066800" y="1714500"/>
          <a:ext cx="1005840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057650"/>
            <a:ext cx="1676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25C1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>
                <a:solidFill>
                  <a:srgbClr val="C00000"/>
                </a:solidFill>
                <a:latin typeface="Franklin Gothic Medium" panose="020B0603020102020204" pitchFamily="34" charset="0"/>
              </a:rPr>
              <a:t>I</a:t>
            </a:r>
            <a:r>
              <a:rPr lang="pt-BR" dirty="0" err="1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nxesta</a:t>
            </a:r>
            <a:r>
              <a:rPr lang="pt-BR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 </a:t>
            </a:r>
            <a:r>
              <a:rPr lang="pt-BR" dirty="0" err="1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caloríca</a:t>
            </a:r>
            <a:r>
              <a:rPr lang="pt-BR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 </a:t>
            </a:r>
            <a:r>
              <a:rPr lang="pt-BR" dirty="0" err="1">
                <a:solidFill>
                  <a:srgbClr val="C00000"/>
                </a:solidFill>
                <a:latin typeface="Franklin Gothic Medium" panose="020B0603020102020204" pitchFamily="34" charset="0"/>
              </a:rPr>
              <a:t>dende</a:t>
            </a:r>
            <a:r>
              <a:rPr lang="pt-BR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 as 14:00 ata as 24:00</a:t>
            </a:r>
            <a:endParaRPr lang="es-ES" dirty="0">
              <a:solidFill>
                <a:srgbClr val="C00000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547468"/>
              </p:ext>
            </p:extLst>
          </p:nvPr>
        </p:nvGraphicFramePr>
        <p:xfrm>
          <a:off x="1066800" y="1714500"/>
          <a:ext cx="1005840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5" t="2013"/>
          <a:stretch/>
        </p:blipFill>
        <p:spPr>
          <a:xfrm>
            <a:off x="5286375" y="4324350"/>
            <a:ext cx="1127995" cy="6667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89441" l="0" r="95868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3325814"/>
            <a:ext cx="1007440" cy="66994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40" y="2436876"/>
            <a:ext cx="820339" cy="54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75000"/>
            </a:schemeClr>
          </a:fgClr>
          <a:bgClr>
            <a:schemeClr val="accent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084896"/>
              </p:ext>
            </p:extLst>
          </p:nvPr>
        </p:nvGraphicFramePr>
        <p:xfrm>
          <a:off x="1559203" y="2512168"/>
          <a:ext cx="9360000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3294507010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007040813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3151536347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668852065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3360775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solidFill>
                            <a:srgbClr val="C00000"/>
                          </a:solidFill>
                          <a:latin typeface="MS Reference Sans Serif" panose="020B0604030504040204" pitchFamily="34" charset="0"/>
                        </a:rPr>
                        <a:t>Almorzo</a:t>
                      </a:r>
                      <a:endParaRPr lang="es-ES" dirty="0">
                        <a:solidFill>
                          <a:srgbClr val="C00000"/>
                        </a:solidFill>
                        <a:latin typeface="MS Reference Sans Serif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chemeClr val="bg1"/>
                          </a:solidFill>
                        </a:rPr>
                        <a:t>Cereales </a:t>
                      </a:r>
                    </a:p>
                    <a:p>
                      <a:r>
                        <a:rPr lang="es-ES" sz="1200" dirty="0" smtClean="0">
                          <a:solidFill>
                            <a:schemeClr val="bg1"/>
                          </a:solidFill>
                        </a:rPr>
                        <a:t>(100</a:t>
                      </a:r>
                      <a:r>
                        <a:rPr lang="es-ES" sz="1200" baseline="0" dirty="0" smtClean="0">
                          <a:solidFill>
                            <a:schemeClr val="bg1"/>
                          </a:solidFill>
                        </a:rPr>
                        <a:t> g, 376 kcal)</a:t>
                      </a:r>
                      <a:endParaRPr lang="es-E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>
                          <a:solidFill>
                            <a:schemeClr val="bg1"/>
                          </a:solidFill>
                        </a:rPr>
                        <a:t>Leite</a:t>
                      </a:r>
                      <a:r>
                        <a:rPr lang="es-ES" sz="1200" dirty="0" smtClean="0">
                          <a:solidFill>
                            <a:schemeClr val="bg1"/>
                          </a:solidFill>
                        </a:rPr>
                        <a:t> desnatada </a:t>
                      </a:r>
                    </a:p>
                    <a:p>
                      <a:r>
                        <a:rPr lang="es-ES" sz="1200" dirty="0" smtClean="0">
                          <a:solidFill>
                            <a:schemeClr val="bg1"/>
                          </a:solidFill>
                        </a:rPr>
                        <a:t>(200 ml, 68 kcal)</a:t>
                      </a:r>
                      <a:endParaRPr lang="es-E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>
                          <a:solidFill>
                            <a:schemeClr val="bg1"/>
                          </a:solidFill>
                        </a:rPr>
                        <a:t>Zume</a:t>
                      </a:r>
                      <a:r>
                        <a:rPr lang="es-ES" sz="1200" baseline="0" dirty="0" smtClean="0">
                          <a:solidFill>
                            <a:schemeClr val="bg1"/>
                          </a:solidFill>
                        </a:rPr>
                        <a:t> de </a:t>
                      </a:r>
                      <a:r>
                        <a:rPr lang="es-ES" sz="1200" baseline="0" dirty="0" err="1" smtClean="0">
                          <a:solidFill>
                            <a:schemeClr val="bg1"/>
                          </a:solidFill>
                        </a:rPr>
                        <a:t>naranxa</a:t>
                      </a:r>
                      <a:r>
                        <a:rPr lang="es-ES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es-ES" sz="1200" baseline="0" dirty="0" smtClean="0">
                          <a:solidFill>
                            <a:schemeClr val="bg1"/>
                          </a:solidFill>
                        </a:rPr>
                        <a:t>(1 vaso, 112 kcal)</a:t>
                      </a:r>
                      <a:endParaRPr lang="es-E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>
                          <a:solidFill>
                            <a:schemeClr val="bg1"/>
                          </a:solidFill>
                        </a:rPr>
                        <a:t>Colacao</a:t>
                      </a:r>
                      <a:r>
                        <a:rPr lang="es-ES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es-ES" sz="1200" dirty="0" smtClean="0">
                          <a:solidFill>
                            <a:schemeClr val="bg1"/>
                          </a:solidFill>
                        </a:rPr>
                        <a:t>(30 g, 108 kcal)</a:t>
                      </a:r>
                      <a:endParaRPr lang="es-E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40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C00000"/>
                          </a:solidFill>
                          <a:latin typeface="MS Reference Sans Serif" panose="020B0604030504040204" pitchFamily="34" charset="0"/>
                        </a:rPr>
                        <a:t>Aperitivo</a:t>
                      </a:r>
                      <a:endParaRPr lang="es-ES" dirty="0">
                        <a:solidFill>
                          <a:srgbClr val="C00000"/>
                        </a:solidFill>
                        <a:latin typeface="MS Reference Sans Serif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Barrita 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(1</a:t>
                      </a:r>
                      <a:r>
                        <a:rPr lang="es-ES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unidade</a:t>
                      </a:r>
                      <a:r>
                        <a:rPr lang="es-ES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138 kcal)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Mini Oreo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(1 bolsa, 192 kcal)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0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solidFill>
                            <a:srgbClr val="C00000"/>
                          </a:solidFill>
                          <a:latin typeface="MS Reference Sans Serif" panose="020B0604030504040204" pitchFamily="34" charset="0"/>
                        </a:rPr>
                        <a:t>Xantar</a:t>
                      </a:r>
                      <a:endParaRPr lang="es-ES" dirty="0">
                        <a:solidFill>
                          <a:srgbClr val="C00000"/>
                        </a:solidFill>
                        <a:latin typeface="MS Reference Sans Serif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Arroz blanco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(1,5 tazas, 306 kcal)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Gambas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(100 g, 105 kcal)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Polo troceado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(1,4 </a:t>
                      </a:r>
                      <a:r>
                        <a:rPr lang="es-ES" sz="12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porcións</a:t>
                      </a:r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239 kcal)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2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Champiñóns</a:t>
                      </a:r>
                      <a:endParaRPr lang="es-ES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(1</a:t>
                      </a:r>
                      <a:r>
                        <a:rPr lang="es-ES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porción, 25 kcal)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673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solidFill>
                            <a:srgbClr val="C00000"/>
                          </a:solidFill>
                          <a:latin typeface="MS Reference Sans Serif" panose="020B0604030504040204" pitchFamily="34" charset="0"/>
                        </a:rPr>
                        <a:t>Merenda</a:t>
                      </a:r>
                      <a:endParaRPr lang="es-ES" dirty="0">
                        <a:solidFill>
                          <a:srgbClr val="C00000"/>
                        </a:solidFill>
                        <a:latin typeface="MS Reference Sans Serif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2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Mazá</a:t>
                      </a:r>
                      <a:endParaRPr lang="es-ES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(1 </a:t>
                      </a:r>
                      <a:r>
                        <a:rPr lang="es-ES" sz="12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unidade</a:t>
                      </a:r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72 kcal)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Plátano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(1</a:t>
                      </a:r>
                      <a:r>
                        <a:rPr lang="es-ES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unidade</a:t>
                      </a:r>
                      <a:r>
                        <a:rPr lang="es-ES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105 kcal)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2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Iogur</a:t>
                      </a:r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 macedonia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(1 </a:t>
                      </a:r>
                      <a:r>
                        <a:rPr lang="es-ES" sz="12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unidade</a:t>
                      </a:r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s-ES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105 kcal)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83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C00000"/>
                          </a:solidFill>
                          <a:latin typeface="MS Reference Sans Serif" panose="020B0604030504040204" pitchFamily="34" charset="0"/>
                        </a:rPr>
                        <a:t>Cena</a:t>
                      </a:r>
                      <a:endParaRPr lang="es-ES" dirty="0">
                        <a:solidFill>
                          <a:srgbClr val="C00000"/>
                        </a:solidFill>
                        <a:latin typeface="MS Reference Sans Serif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Estofado</a:t>
                      </a:r>
                      <a:r>
                        <a:rPr lang="es-ES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 carne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(252 g, 269 kcal)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2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Figos</a:t>
                      </a:r>
                      <a:endParaRPr lang="es-ES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(2</a:t>
                      </a:r>
                      <a:r>
                        <a:rPr lang="es-ES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unidades, 74 kcal)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2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Noz</a:t>
                      </a:r>
                      <a:endParaRPr lang="es-ES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(1 </a:t>
                      </a:r>
                      <a:r>
                        <a:rPr lang="es-ES" sz="12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unidade</a:t>
                      </a:r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65 g)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187909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3234424" y="256540"/>
            <a:ext cx="5570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Comida </a:t>
            </a:r>
            <a:r>
              <a:rPr lang="es-E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inxerida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000" y1="20429" x2="43000" y2="20429"/>
                        <a14:foregroundMark x1="49500" y1="21571" x2="49500" y2="21571"/>
                        <a14:foregroundMark x1="49875" y1="21571" x2="49875" y2="21571"/>
                        <a14:foregroundMark x1="47500" y1="20857" x2="45125" y2="20429"/>
                        <a14:foregroundMark x1="43750" y1="20429" x2="43750" y2="20429"/>
                        <a14:foregroundMark x1="27500" y1="42143" x2="27500" y2="42143"/>
                        <a14:foregroundMark x1="27500" y1="42143" x2="27500" y2="42143"/>
                        <a14:foregroundMark x1="29500" y1="40571" x2="31500" y2="39000"/>
                        <a14:foregroundMark x1="32875" y1="38714" x2="34250" y2="37429"/>
                        <a14:foregroundMark x1="35625" y1="36000" x2="37625" y2="34714"/>
                        <a14:foregroundMark x1="40375" y1="33571" x2="43375" y2="33286"/>
                        <a14:foregroundMark x1="49125" y1="31714" x2="57625" y2="31286"/>
                        <a14:foregroundMark x1="58000" y1="30857" x2="56625" y2="30857"/>
                        <a14:foregroundMark x1="50500" y1="30857" x2="46500" y2="33286"/>
                        <a14:foregroundMark x1="45125" y1="36286" x2="47750" y2="37857"/>
                        <a14:foregroundMark x1="58250" y1="46714" x2="58250" y2="46714"/>
                        <a14:foregroundMark x1="70125" y1="50714" x2="70125" y2="50714"/>
                        <a14:foregroundMark x1="67750" y1="57571" x2="67750" y2="57571"/>
                        <a14:foregroundMark x1="60625" y1="61571" x2="60625" y2="61571"/>
                        <a14:foregroundMark x1="42000" y1="60714" x2="42000" y2="60714"/>
                        <a14:foregroundMark x1="42000" y1="60714" x2="42000" y2="60714"/>
                        <a14:foregroundMark x1="46125" y1="60714" x2="46125" y2="60714"/>
                        <a14:foregroundMark x1="27125" y1="60714" x2="27125" y2="60714"/>
                        <a14:foregroundMark x1="28125" y1="60286" x2="28125" y2="60286"/>
                        <a14:foregroundMark x1="29125" y1="67286" x2="29125" y2="67286"/>
                        <a14:foregroundMark x1="29125" y1="68143" x2="29125" y2="68143"/>
                        <a14:foregroundMark x1="37625" y1="71571" x2="37625" y2="71571"/>
                        <a14:foregroundMark x1="65750" y1="70429" x2="65750" y2="70429"/>
                        <a14:foregroundMark x1="68875" y1="70000" x2="68875" y2="70000"/>
                        <a14:foregroundMark x1="61750" y1="70000" x2="61750" y2="70000"/>
                        <a14:foregroundMark x1="62750" y1="70857" x2="64375" y2="70857"/>
                        <a14:foregroundMark x1="69500" y1="71571" x2="69500" y2="71571"/>
                        <a14:foregroundMark x1="70875" y1="73571" x2="70875" y2="73571"/>
                        <a14:foregroundMark x1="70500" y1="74714" x2="68500" y2="74714"/>
                        <a14:foregroundMark x1="40625" y1="37857" x2="40625" y2="37857"/>
                        <a14:foregroundMark x1="41000" y1="44000" x2="41000" y2="44000"/>
                        <a14:foregroundMark x1="41000" y1="44429" x2="41000" y2="44429"/>
                        <a14:foregroundMark x1="29500" y1="73571" x2="29500" y2="73571"/>
                        <a14:foregroundMark x1="62375" y1="50286" x2="62375" y2="50286"/>
                        <a14:foregroundMark x1="63000" y1="48714" x2="63000" y2="48714"/>
                        <a14:foregroundMark x1="66750" y1="79000" x2="66750" y2="79000"/>
                        <a14:foregroundMark x1="66750" y1="79000" x2="66750" y2="79000"/>
                        <a14:foregroundMark x1="71500" y1="79000" x2="71500" y2="79000"/>
                        <a14:foregroundMark x1="73500" y1="79000" x2="73500" y2="79000"/>
                        <a14:foregroundMark x1="74625" y1="82429" x2="74625" y2="82429"/>
                      </a14:backgroundRemoval>
                    </a14:imgEffect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17" y="4672852"/>
            <a:ext cx="2644588" cy="231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5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ítulo del proyecto de ciencias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793024_TF02922647_TF02922647.potx" id="{17B057DC-CAC5-48E4-9A4F-31DB36F8F96E}" vid="{15614AE2-C872-492B-96C8-53BF5D4840C4}"/>
    </a:ext>
  </a:extLst>
</a:theme>
</file>

<file path=ppt/theme/theme2.xml><?xml version="1.0" encoding="utf-8"?>
<a:theme xmlns:a="http://schemas.openxmlformats.org/drawingml/2006/main" name="Tema de Offic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para el proyecto de ciencias (panorámica)</Template>
  <TotalTime>130</TotalTime>
  <Words>221</Words>
  <Application>Microsoft Office PowerPoint</Application>
  <PresentationFormat>Panorámica</PresentationFormat>
  <Paragraphs>52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Yu Gothic Medium</vt:lpstr>
      <vt:lpstr>Arial</vt:lpstr>
      <vt:lpstr>Franklin Gothic Medium</vt:lpstr>
      <vt:lpstr>Gadugi</vt:lpstr>
      <vt:lpstr>MS Reference Sans Serif</vt:lpstr>
      <vt:lpstr>Nirmala UI Semilight</vt:lpstr>
      <vt:lpstr>Título del proyecto de ciencias 16x9</vt:lpstr>
      <vt:lpstr>Consumo caloríco</vt:lpstr>
      <vt:lpstr>Consumo caloríco dende a medianoite ata as 14:00</vt:lpstr>
      <vt:lpstr>Calorías queimadas e distancia nos dous treitos</vt:lpstr>
      <vt:lpstr>Consumo caloríco dende as 14:00 ata as 24:00</vt:lpstr>
      <vt:lpstr>Inxesta caloríca dende medianoite ata as 14:00</vt:lpstr>
      <vt:lpstr>Inxesta caloríca dende as 14:00 ata as 24:00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Consumo caloríco</dc:title>
  <dc:creator>Usuario de Windows</dc:creator>
  <cp:lastModifiedBy>Usuario de Windows</cp:lastModifiedBy>
  <cp:revision>15</cp:revision>
  <dcterms:created xsi:type="dcterms:W3CDTF">2018-10-04T14:15:45Z</dcterms:created>
  <dcterms:modified xsi:type="dcterms:W3CDTF">2018-10-05T15:01:15Z</dcterms:modified>
</cp:coreProperties>
</file>